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3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797675" cy="9928225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1753865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350773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5261595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701546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8769325" algn="l" defTabSz="350773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10523190" algn="l" defTabSz="350773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12277054" algn="l" defTabSz="350773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14030919" algn="l" defTabSz="350773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folie" id="{061411F5-6CDC-4330-8F41-3E766A0CD41A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4" orient="horz" pos="13482" userDrawn="1">
          <p15:clr>
            <a:srgbClr val="A4A3A4"/>
          </p15:clr>
        </p15:guide>
        <p15:guide id="5" pos="95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 Hense" initials="PH" lastIdx="1" clrIdx="0">
    <p:extLst>
      <p:ext uri="{19B8F6BF-5375-455C-9EA6-DF929625EA0E}">
        <p15:presenceInfo xmlns:p15="http://schemas.microsoft.com/office/powerpoint/2012/main" userId="Peter Hens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600"/>
    <a:srgbClr val="FFDBB7"/>
    <a:srgbClr val="E5322C"/>
    <a:srgbClr val="D71A23"/>
    <a:srgbClr val="E2001A"/>
    <a:srgbClr val="FFFFFF"/>
    <a:srgbClr val="009999"/>
    <a:srgbClr val="FAE000"/>
    <a:srgbClr val="C8A00E"/>
    <a:srgbClr val="987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07" autoAdjust="0"/>
    <p:restoredTop sz="90138" autoAdjust="0"/>
  </p:normalViewPr>
  <p:slideViewPr>
    <p:cSldViewPr snapToGrid="0">
      <p:cViewPr varScale="1">
        <p:scale>
          <a:sx n="17" d="100"/>
          <a:sy n="17" d="100"/>
        </p:scale>
        <p:origin x="5942" y="115"/>
      </p:cViewPr>
      <p:guideLst>
        <p:guide orient="horz" pos="13482"/>
        <p:guide pos="9535"/>
      </p:guideLst>
    </p:cSldViewPr>
  </p:slideViewPr>
  <p:outlineViewPr>
    <p:cViewPr>
      <p:scale>
        <a:sx n="33" d="100"/>
        <a:sy n="33" d="100"/>
      </p:scale>
      <p:origin x="0" y="233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1" d="100"/>
        <a:sy n="181" d="100"/>
      </p:scale>
      <p:origin x="0" y="-4072"/>
    </p:cViewPr>
  </p:sorterViewPr>
  <p:notesViewPr>
    <p:cSldViewPr snapToGrid="0">
      <p:cViewPr varScale="1">
        <p:scale>
          <a:sx n="88" d="100"/>
          <a:sy n="88" d="100"/>
        </p:scale>
        <p:origin x="-3858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525AC-548A-492F-81D6-61F08AF4374A}" type="datetimeFigureOut">
              <a:rPr lang="de-DE" smtClean="0"/>
              <a:t>14.04.2025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E501E-D617-4611-9CF9-4F7C1C69B7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047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639888" y="522288"/>
            <a:ext cx="3517900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544444" y="6136195"/>
            <a:ext cx="570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>
            <a:off x="544444" y="6527464"/>
            <a:ext cx="570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>
            <a:off x="544444" y="6918732"/>
            <a:ext cx="570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>
            <a:off x="544444" y="7310001"/>
            <a:ext cx="570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41" name="Line 13"/>
          <p:cNvSpPr>
            <a:spLocks noChangeShapeType="1"/>
          </p:cNvSpPr>
          <p:nvPr/>
        </p:nvSpPr>
        <p:spPr bwMode="auto">
          <a:xfrm>
            <a:off x="544444" y="7701269"/>
            <a:ext cx="570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42" name="Line 14"/>
          <p:cNvSpPr>
            <a:spLocks noChangeShapeType="1"/>
          </p:cNvSpPr>
          <p:nvPr/>
        </p:nvSpPr>
        <p:spPr bwMode="auto">
          <a:xfrm>
            <a:off x="544444" y="8090814"/>
            <a:ext cx="570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43" name="Line 15"/>
          <p:cNvSpPr>
            <a:spLocks noChangeShapeType="1"/>
          </p:cNvSpPr>
          <p:nvPr/>
        </p:nvSpPr>
        <p:spPr bwMode="auto">
          <a:xfrm>
            <a:off x="544444" y="8482083"/>
            <a:ext cx="570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8144" name="Line 16"/>
          <p:cNvSpPr>
            <a:spLocks noChangeShapeType="1"/>
          </p:cNvSpPr>
          <p:nvPr/>
        </p:nvSpPr>
        <p:spPr bwMode="auto">
          <a:xfrm>
            <a:off x="544444" y="5746650"/>
            <a:ext cx="570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48735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4603" kern="1200">
        <a:solidFill>
          <a:schemeClr val="tx1"/>
        </a:solidFill>
        <a:latin typeface="Arial" charset="0"/>
        <a:ea typeface="+mn-ea"/>
        <a:cs typeface="+mn-cs"/>
      </a:defRPr>
    </a:lvl1pPr>
    <a:lvl2pPr marL="1753865" algn="l" rtl="0" eaLnBrk="0" fontAlgn="base" hangingPunct="0">
      <a:spcBef>
        <a:spcPct val="30000"/>
      </a:spcBef>
      <a:spcAft>
        <a:spcPct val="0"/>
      </a:spcAft>
      <a:defRPr sz="4603" kern="1200">
        <a:solidFill>
          <a:schemeClr val="tx1"/>
        </a:solidFill>
        <a:latin typeface="Arial" charset="0"/>
        <a:ea typeface="+mn-ea"/>
        <a:cs typeface="+mn-cs"/>
      </a:defRPr>
    </a:lvl2pPr>
    <a:lvl3pPr marL="3507730" algn="l" rtl="0" eaLnBrk="0" fontAlgn="base" hangingPunct="0">
      <a:spcBef>
        <a:spcPct val="30000"/>
      </a:spcBef>
      <a:spcAft>
        <a:spcPct val="0"/>
      </a:spcAft>
      <a:defRPr sz="4603" kern="1200">
        <a:solidFill>
          <a:schemeClr val="tx1"/>
        </a:solidFill>
        <a:latin typeface="Arial" charset="0"/>
        <a:ea typeface="+mn-ea"/>
        <a:cs typeface="+mn-cs"/>
      </a:defRPr>
    </a:lvl3pPr>
    <a:lvl4pPr marL="5261595" algn="l" rtl="0" eaLnBrk="0" fontAlgn="base" hangingPunct="0">
      <a:spcBef>
        <a:spcPct val="30000"/>
      </a:spcBef>
      <a:spcAft>
        <a:spcPct val="0"/>
      </a:spcAft>
      <a:defRPr sz="4603" kern="1200">
        <a:solidFill>
          <a:schemeClr val="tx1"/>
        </a:solidFill>
        <a:latin typeface="Arial" charset="0"/>
        <a:ea typeface="+mn-ea"/>
        <a:cs typeface="+mn-cs"/>
      </a:defRPr>
    </a:lvl4pPr>
    <a:lvl5pPr marL="7015460" algn="l" rtl="0" eaLnBrk="0" fontAlgn="base" hangingPunct="0">
      <a:spcBef>
        <a:spcPct val="30000"/>
      </a:spcBef>
      <a:spcAft>
        <a:spcPct val="0"/>
      </a:spcAft>
      <a:defRPr sz="4603" kern="1200">
        <a:solidFill>
          <a:schemeClr val="tx1"/>
        </a:solidFill>
        <a:latin typeface="Arial" charset="0"/>
        <a:ea typeface="+mn-ea"/>
        <a:cs typeface="+mn-cs"/>
      </a:defRPr>
    </a:lvl5pPr>
    <a:lvl6pPr marL="876932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 userDrawn="1"/>
        </p:nvSpPr>
        <p:spPr>
          <a:xfrm>
            <a:off x="2139949" y="6565018"/>
            <a:ext cx="27553854" cy="2118669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kern="1200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endParaRPr lang="en-GB" dirty="0"/>
          </a:p>
        </p:txBody>
      </p:sp>
      <p:sp>
        <p:nvSpPr>
          <p:cNvPr id="12" name="Rechteck 11"/>
          <p:cNvSpPr/>
          <p:nvPr userDrawn="1"/>
        </p:nvSpPr>
        <p:spPr bwMode="auto">
          <a:xfrm>
            <a:off x="0" y="0"/>
            <a:ext cx="1422400" cy="42803763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noProof="0">
              <a:ln>
                <a:noFill/>
              </a:ln>
              <a:solidFill>
                <a:schemeClr val="accent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 userDrawn="1"/>
        </p:nvSpPr>
        <p:spPr>
          <a:xfrm>
            <a:off x="2139950" y="627440"/>
            <a:ext cx="172656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5000" noProof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anose="020B0604020202020204" pitchFamily="34" charset="0"/>
              </a:rPr>
              <a:t>Krankenhaus-Klimaschutzpreis</a:t>
            </a:r>
            <a:r>
              <a:rPr lang="de-DE" sz="500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anose="020B0604020202020204" pitchFamily="34" charset="0"/>
              </a:rPr>
              <a:t> 2025</a:t>
            </a:r>
            <a:endParaRPr lang="de-DE" sz="8000" baseline="0" noProof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anose="020B0604020202020204" pitchFamily="34" charset="0"/>
            </a:endParaRPr>
          </a:p>
          <a:p>
            <a:pPr algn="l"/>
            <a:r>
              <a:rPr lang="de-DE" sz="800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anose="020B0604020202020204" pitchFamily="34" charset="0"/>
              </a:rPr>
              <a:t>Initiative Klimaneutrales Krankenhaus</a:t>
            </a:r>
            <a:br>
              <a:rPr lang="de-DE" sz="70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rPr>
            </a:br>
            <a:r>
              <a:rPr lang="de-DE" sz="50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rPr>
              <a:t>2022</a:t>
            </a:r>
            <a:r>
              <a:rPr lang="de-DE" sz="500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rPr>
              <a:t> - 2025</a:t>
            </a:r>
            <a:endParaRPr lang="de-DE" sz="5000" noProof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4330" y="526735"/>
            <a:ext cx="4266672" cy="3075973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3649" y="526735"/>
            <a:ext cx="3322631" cy="313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564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 userDrawn="1"/>
        </p:nvSpPr>
        <p:spPr>
          <a:xfrm>
            <a:off x="2139949" y="6565018"/>
            <a:ext cx="27553854" cy="2118669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0000" b="1" kern="1200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de-DE" noProof="0" dirty="0">
                <a:latin typeface="+mn-lt"/>
              </a:rPr>
              <a:t>Projekt-/Maßnahmentitel</a:t>
            </a:r>
          </a:p>
        </p:txBody>
      </p:sp>
      <p:sp>
        <p:nvSpPr>
          <p:cNvPr id="15" name="Rectangle 3"/>
          <p:cNvSpPr txBox="1">
            <a:spLocks noChangeArrowheads="1"/>
          </p:cNvSpPr>
          <p:nvPr userDrawn="1"/>
        </p:nvSpPr>
        <p:spPr>
          <a:xfrm>
            <a:off x="2139950" y="3931892"/>
            <a:ext cx="27553854" cy="2037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  <a:defRPr sz="5000" b="1" kern="1200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noProof="0" dirty="0">
                <a:latin typeface="+mn-lt"/>
              </a:rPr>
              <a:t>Krankenhaus, Autor, …</a:t>
            </a:r>
          </a:p>
        </p:txBody>
      </p:sp>
      <p:sp>
        <p:nvSpPr>
          <p:cNvPr id="16" name="Rechteck 15"/>
          <p:cNvSpPr/>
          <p:nvPr userDrawn="1"/>
        </p:nvSpPr>
        <p:spPr bwMode="auto">
          <a:xfrm>
            <a:off x="0" y="0"/>
            <a:ext cx="1422400" cy="42803763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noProof="0">
              <a:ln>
                <a:noFill/>
              </a:ln>
              <a:solidFill>
                <a:schemeClr val="accent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/>
          <p:cNvSpPr/>
          <p:nvPr userDrawn="1"/>
        </p:nvSpPr>
        <p:spPr>
          <a:xfrm>
            <a:off x="2139950" y="627440"/>
            <a:ext cx="172656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5000" noProof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anose="020B0604020202020204" pitchFamily="34" charset="0"/>
              </a:rPr>
              <a:t>Krankenhaus-Klimaschutzpreis</a:t>
            </a:r>
            <a:r>
              <a:rPr lang="de-DE" sz="500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anose="020B0604020202020204" pitchFamily="34" charset="0"/>
              </a:rPr>
              <a:t> 2025</a:t>
            </a:r>
            <a:endParaRPr lang="de-DE" sz="8000" baseline="0" noProof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anose="020B0604020202020204" pitchFamily="34" charset="0"/>
            </a:endParaRPr>
          </a:p>
          <a:p>
            <a:pPr algn="l"/>
            <a:r>
              <a:rPr lang="de-DE" sz="800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cs typeface="Arial" panose="020B0604020202020204" pitchFamily="34" charset="0"/>
              </a:rPr>
              <a:t>Initiative Klimaneutrales Krankenhaus</a:t>
            </a:r>
            <a:br>
              <a:rPr lang="de-DE" sz="70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rPr>
            </a:br>
            <a:r>
              <a:rPr lang="de-DE" sz="50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rPr>
              <a:t>2022</a:t>
            </a:r>
            <a:r>
              <a:rPr lang="de-DE" sz="500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anose="020B0604020202020204" pitchFamily="34" charset="0"/>
              </a:rPr>
              <a:t> - 2025</a:t>
            </a:r>
            <a:endParaRPr lang="de-DE" sz="5000" noProof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8" name="Inhaltsplatzhalter 4">
            <a:extLst>
              <a:ext uri="{FF2B5EF4-FFF2-40B4-BE49-F238E27FC236}">
                <a16:creationId xmlns:a16="http://schemas.microsoft.com/office/drawing/2014/main" id="{9B9C6C58-25ED-4598-B861-FD9FF1B9410B}"/>
              </a:ext>
            </a:extLst>
          </p:cNvPr>
          <p:cNvSpPr txBox="1">
            <a:spLocks/>
          </p:cNvSpPr>
          <p:nvPr userDrawn="1"/>
        </p:nvSpPr>
        <p:spPr>
          <a:xfrm>
            <a:off x="2197098" y="10240962"/>
            <a:ext cx="12580939" cy="3009423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noProof="0" dirty="0">
                <a:latin typeface="+mn-lt"/>
              </a:rPr>
              <a:t>Text, Arial 30 </a:t>
            </a:r>
            <a:r>
              <a:rPr lang="de-DE" noProof="0" dirty="0" err="1">
                <a:latin typeface="+mn-lt"/>
              </a:rPr>
              <a:t>pt</a:t>
            </a:r>
            <a:r>
              <a:rPr lang="de-DE" noProof="0" dirty="0">
                <a:latin typeface="+mn-lt"/>
              </a:rPr>
              <a:t>, </a:t>
            </a:r>
            <a:r>
              <a:rPr lang="de-DE" noProof="0" dirty="0" err="1">
                <a:latin typeface="+mn-lt"/>
              </a:rPr>
              <a:t>black</a:t>
            </a:r>
            <a:endParaRPr lang="de-DE" noProof="0" dirty="0">
              <a:latin typeface="+mn-lt"/>
            </a:endParaRPr>
          </a:p>
        </p:txBody>
      </p:sp>
      <p:sp>
        <p:nvSpPr>
          <p:cNvPr id="19" name="Inhaltsplatzhalter 4">
            <a:extLst>
              <a:ext uri="{FF2B5EF4-FFF2-40B4-BE49-F238E27FC236}">
                <a16:creationId xmlns:a16="http://schemas.microsoft.com/office/drawing/2014/main" id="{41C21C54-36E5-4A3F-9F87-E4C54AC8460A}"/>
              </a:ext>
            </a:extLst>
          </p:cNvPr>
          <p:cNvSpPr txBox="1">
            <a:spLocks/>
          </p:cNvSpPr>
          <p:nvPr userDrawn="1"/>
        </p:nvSpPr>
        <p:spPr>
          <a:xfrm>
            <a:off x="17010063" y="10240962"/>
            <a:ext cx="12580939" cy="3009423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de-DE" noProof="0" dirty="0">
                <a:latin typeface="+mn-lt"/>
              </a:rPr>
              <a:t>Text, Arial 30 </a:t>
            </a:r>
            <a:r>
              <a:rPr lang="de-DE" noProof="0" dirty="0" err="1">
                <a:latin typeface="+mn-lt"/>
              </a:rPr>
              <a:t>pt</a:t>
            </a:r>
            <a:r>
              <a:rPr lang="de-DE" noProof="0" dirty="0">
                <a:latin typeface="+mn-lt"/>
              </a:rPr>
              <a:t>, </a:t>
            </a:r>
            <a:r>
              <a:rPr lang="de-DE" noProof="0" dirty="0" err="1">
                <a:latin typeface="+mn-lt"/>
              </a:rPr>
              <a:t>black</a:t>
            </a:r>
            <a:endParaRPr lang="de-DE" noProof="0" dirty="0">
              <a:latin typeface="+mn-lt"/>
            </a:endParaRPr>
          </a:p>
        </p:txBody>
      </p: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4330" y="526735"/>
            <a:ext cx="4266672" cy="3075973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3649" y="526735"/>
            <a:ext cx="3322631" cy="313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263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451">
          <p15:clr>
            <a:srgbClr val="F26B43"/>
          </p15:clr>
        </p15:guide>
        <p15:guide id="2" pos="1348">
          <p15:clr>
            <a:srgbClr val="F26B43"/>
          </p15:clr>
        </p15:guide>
        <p15:guide id="3" pos="18704">
          <p15:clr>
            <a:srgbClr val="F26B43"/>
          </p15:clr>
        </p15:guide>
        <p15:guide id="4" orient="horz" pos="25408">
          <p15:clr>
            <a:srgbClr val="F26B43"/>
          </p15:clr>
        </p15:guide>
        <p15:guide id="5" pos="9309">
          <p15:clr>
            <a:srgbClr val="F26B43"/>
          </p15:clr>
        </p15:guide>
        <p15:guide id="6" pos="1071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151529" y="9251576"/>
            <a:ext cx="27524907" cy="330186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2151529" y="4437529"/>
            <a:ext cx="27524907" cy="18556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de-DE" sz="5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Ansprechpartner, Organisation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151529" y="7126942"/>
            <a:ext cx="2721684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Maßnahmen- oder Projekttitel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784765" y="9919307"/>
            <a:ext cx="12668146" cy="157889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sz="3000" dirty="0">
                <a:latin typeface="+mn-lt"/>
              </a:rPr>
              <a:t>Inhalt</a:t>
            </a: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6260758" y="9919307"/>
            <a:ext cx="12668146" cy="157889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sz="3000" dirty="0">
                <a:latin typeface="+mn-lt"/>
              </a:rPr>
              <a:t>Inhalt</a:t>
            </a: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</p:txBody>
      </p:sp>
      <p:sp>
        <p:nvSpPr>
          <p:cNvPr id="5" name="Diagonal liegende Ecken des Rechtecks abrunden 4"/>
          <p:cNvSpPr/>
          <p:nvPr/>
        </p:nvSpPr>
        <p:spPr>
          <a:xfrm>
            <a:off x="2784764" y="26201664"/>
            <a:ext cx="26144141" cy="12545710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000" dirty="0">
                <a:solidFill>
                  <a:schemeClr val="tx1"/>
                </a:solidFill>
              </a:rPr>
              <a:t>Inhalt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7B50DF3-B57C-6D1C-97F0-46616D6C5343}"/>
              </a:ext>
            </a:extLst>
          </p:cNvPr>
          <p:cNvSpPr txBox="1"/>
          <p:nvPr/>
        </p:nvSpPr>
        <p:spPr>
          <a:xfrm>
            <a:off x="2784764" y="39237709"/>
            <a:ext cx="26144139" cy="24006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sz="3000" dirty="0">
                <a:latin typeface="+mn-lt"/>
              </a:rPr>
              <a:t>Referenzen</a:t>
            </a: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  <a:p>
            <a:pPr algn="l"/>
            <a:endParaRPr lang="de-DE" sz="3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2358710"/>
      </p:ext>
    </p:extLst>
  </p:cSld>
  <p:clrMapOvr>
    <a:masterClrMapping/>
  </p:clrMapOvr>
</p:sld>
</file>

<file path=ppt/theme/theme1.xml><?xml version="1.0" encoding="utf-8"?>
<a:theme xmlns:a="http://schemas.openxmlformats.org/drawingml/2006/main" name="1_Benutzerdefiniertes Design">
  <a:themeElements>
    <a:clrScheme name="Warmes Blau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</Words>
  <Application>Microsoft Office PowerPoint</Application>
  <PresentationFormat>Benutzerdefiniert</PresentationFormat>
  <Paragraphs>68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1_Benutzerdefiniertes 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IWM Summer 2023</dc:title>
  <dc:creator>Prof. Dr. Peter Hense</dc:creator>
  <cp:lastModifiedBy>Beate Lutermann (KGNW)</cp:lastModifiedBy>
  <cp:revision>825</cp:revision>
  <cp:lastPrinted>2025-01-14T10:59:32Z</cp:lastPrinted>
  <dcterms:created xsi:type="dcterms:W3CDTF">2013-07-26T08:56:06Z</dcterms:created>
  <dcterms:modified xsi:type="dcterms:W3CDTF">2025-04-14T12:01:31Z</dcterms:modified>
</cp:coreProperties>
</file>